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66" r:id="rId2"/>
    <p:sldMasterId id="2147483667" r:id="rId3"/>
  </p:sldMasterIdLst>
  <p:notesMasterIdLst>
    <p:notesMasterId r:id="rId13"/>
  </p:notesMasterIdLst>
  <p:handoutMasterIdLst>
    <p:handoutMasterId r:id="rId14"/>
  </p:handoutMasterIdLst>
  <p:sldIdLst>
    <p:sldId id="676" r:id="rId4"/>
    <p:sldId id="677" r:id="rId5"/>
    <p:sldId id="678" r:id="rId6"/>
    <p:sldId id="658" r:id="rId7"/>
    <p:sldId id="659" r:id="rId8"/>
    <p:sldId id="680" r:id="rId9"/>
    <p:sldId id="660" r:id="rId10"/>
    <p:sldId id="661" r:id="rId11"/>
    <p:sldId id="662" r:id="rId12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BFBFB"/>
    <a:srgbClr val="99CCFF"/>
    <a:srgbClr val="6699FF"/>
    <a:srgbClr val="3399FF"/>
    <a:srgbClr val="0099FF"/>
    <a:srgbClr val="C0C0C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9" autoAdjust="0"/>
    <p:restoredTop sz="68296" autoAdjust="0"/>
  </p:normalViewPr>
  <p:slideViewPr>
    <p:cSldViewPr>
      <p:cViewPr varScale="1">
        <p:scale>
          <a:sx n="95" d="100"/>
          <a:sy n="95" d="100"/>
        </p:scale>
        <p:origin x="-144" y="-10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46D6F26-F987-450F-A520-8BADDB25EB4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4E0E7B86-C492-48C9-8F43-2F30B85A28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一个 </a:t>
            </a:r>
            <a:r>
              <a:rPr lang="en-US" altLang="zh-CN" smtClean="0">
                <a:latin typeface="华文楷体" pitchFamily="2" charset="-122"/>
                <a:ea typeface="华文楷体" pitchFamily="2" charset="-122"/>
              </a:rPr>
              <a:t>FTP 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服务器进程可同时为多个客户进程提供服务。</a:t>
            </a:r>
          </a:p>
          <a:p>
            <a:r>
              <a:rPr lang="en-US" altLang="zh-CN" smtClean="0">
                <a:latin typeface="华文楷体" pitchFamily="2" charset="-122"/>
                <a:ea typeface="华文楷体" pitchFamily="2" charset="-122"/>
              </a:rPr>
              <a:t>FTP 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的服务器进程由两大部分组成：一个</a:t>
            </a:r>
            <a:r>
              <a:rPr lang="zh-CN" altLang="en-US" smtClean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主进程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，负责接受新的请求；另外有若干个</a:t>
            </a:r>
            <a:r>
              <a:rPr lang="zh-CN" altLang="en-US" smtClean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从属进程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，负责处理单个请求。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客户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/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服务器模式；</a:t>
            </a:r>
          </a:p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工作的时候，两种进程在起作用：控制进程、数据进程；每个进程工作在自己的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TCP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连接上：控制链接、数据连接；</a:t>
            </a:r>
          </a:p>
          <a:p>
            <a:r>
              <a:rPr lang="zh-CN" altLang="en-US" smtClean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控制连接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在整个会话期间一直保持打开，</a:t>
            </a:r>
            <a:r>
              <a:rPr lang="en-US" altLang="zh-CN" smtClean="0">
                <a:latin typeface="华文楷体" pitchFamily="2" charset="-122"/>
                <a:ea typeface="华文楷体" pitchFamily="2" charset="-122"/>
              </a:rPr>
              <a:t>FTP 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客户发出的传送请求通过控制连接发送给服务器端的控制进程，但控制连接不用来传送文件。实际用于传输文件的是“</a:t>
            </a:r>
            <a:r>
              <a:rPr lang="zh-CN" altLang="en-US" smtClean="0">
                <a:solidFill>
                  <a:srgbClr val="CC0000"/>
                </a:solidFill>
                <a:latin typeface="华文楷体" pitchFamily="2" charset="-122"/>
                <a:ea typeface="华文楷体" pitchFamily="2" charset="-122"/>
              </a:rPr>
              <a:t>数据连接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”。服务器端的控制进程在接收到 </a:t>
            </a:r>
            <a:r>
              <a:rPr lang="en-US" altLang="zh-CN" smtClean="0">
                <a:latin typeface="华文楷体" pitchFamily="2" charset="-122"/>
                <a:ea typeface="华文楷体" pitchFamily="2" charset="-122"/>
              </a:rPr>
              <a:t>FTP </a:t>
            </a:r>
            <a:r>
              <a:rPr lang="zh-CN" altLang="en-US" smtClean="0">
                <a:latin typeface="华文楷体" pitchFamily="2" charset="-122"/>
                <a:ea typeface="华文楷体" pitchFamily="2" charset="-122"/>
              </a:rPr>
              <a:t>客户发送来的文件传输请求后就创建“数据传送进程”和“数据连接”，用来连接客户端和服务器端的数据传送进程。数据传送进程实际完成文件的传送，在传送完毕后关闭“数据传送连接”并结束运行。 </a:t>
            </a:r>
          </a:p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两个熟知端口号：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21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、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20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；客户端进程号临时的。</a:t>
            </a:r>
          </a:p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执行过程的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5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个步骤：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1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）建立控制链接；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2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）建立数据连接；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3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）数据传输；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4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）释放数据链接；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5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）释放控制连接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DCD69B-F2AF-4444-B02C-2E0ECF6091EF}" type="slidenum">
              <a:rPr lang="zh-CN" altLang="en-US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6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1、</a:t>
            </a:r>
            <a:r>
              <a:rPr lang="en-US" altLang="zh-CN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FTP</a:t>
            </a:r>
            <a:r>
              <a:rPr lang="zh-CN" altLang="en-US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在打开控制连接与建立数据连接之前，要进行客户的身份认证。在客户端提供的登录用户名和口令通过后，客户机与服务器双方协商数据交换参数，如文件数据类型</a:t>
            </a:r>
            <a:r>
              <a:rPr lang="en-US" altLang="zh-CN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(</a:t>
            </a:r>
            <a:r>
              <a:rPr lang="zh-CN" altLang="en-US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一般为</a:t>
            </a:r>
            <a:r>
              <a:rPr lang="en-US" altLang="zh-CN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ASCII</a:t>
            </a:r>
            <a:r>
              <a:rPr lang="zh-CN" altLang="en-US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类型或二进制类型</a:t>
            </a:r>
            <a:r>
              <a:rPr lang="en-US" altLang="zh-CN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)</a:t>
            </a:r>
            <a:r>
              <a:rPr lang="zh-CN" altLang="en-US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与传输模式</a:t>
            </a:r>
            <a:r>
              <a:rPr lang="en-US" altLang="zh-CN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(</a:t>
            </a:r>
            <a:r>
              <a:rPr lang="zh-CN" altLang="en-US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流模式、块模式或压缩模式</a:t>
            </a:r>
            <a:r>
              <a:rPr lang="en-US" altLang="zh-CN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)</a:t>
            </a:r>
            <a:r>
              <a:rPr lang="zh-CN" altLang="en-US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。</a:t>
            </a:r>
            <a:br>
              <a:rPr lang="zh-CN" altLang="en-US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</a:br>
            <a:r>
              <a:rPr lang="zh-CN" altLang="en-US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客户端控制进程负责向服务器建守连接，发送客户命令并分析服务器应答。</a:t>
            </a:r>
            <a:br>
              <a:rPr lang="zh-CN" altLang="en-US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</a:br>
            <a:endParaRPr lang="zh-CN" altLang="zh-CN" smtClean="0">
              <a:solidFill>
                <a:srgbClr val="1A3868"/>
              </a:solidFill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solidFill>
                  <a:srgbClr val="2D2DB9"/>
                </a:solidFill>
                <a:ea typeface="宋体" charset="-122"/>
              </a:rPr>
              <a:t>客户端从服务器读取文件时的</a:t>
            </a:r>
            <a:r>
              <a:rPr lang="en-US" altLang="zh-CN" smtClean="0">
                <a:solidFill>
                  <a:srgbClr val="2D2DB9"/>
                </a:solidFill>
                <a:ea typeface="宋体" charset="-122"/>
              </a:rPr>
              <a:t>FTP</a:t>
            </a:r>
            <a:r>
              <a:rPr lang="zh-CN" altLang="en-US" smtClean="0">
                <a:solidFill>
                  <a:srgbClr val="2D2DB9"/>
                </a:solidFill>
                <a:ea typeface="宋体" charset="-122"/>
              </a:rPr>
              <a:t>协议执行过程</a:t>
            </a:r>
          </a:p>
          <a:p>
            <a:endParaRPr lang="zh-CN" altLang="en-US" sz="800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A72D-3B31-4D77-91B3-0429018B3D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90BE9-76E2-4A38-902F-2A425E911F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D15B-5F24-4ACF-A119-7975BF9BB2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4665-715C-4FF3-97E0-70A5BF23D3D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04239-6501-462E-9038-430EBB77A2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6EF0-2EB5-4C4B-B070-29EB19E289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DED2-1961-473B-9FD9-1C8F9C98B9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7AC5-0FF0-46C7-8DE5-14EDBA5539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8E4C-A590-421D-8772-1B2276348E2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C896-612B-45AC-A6B9-2FADDEAB8B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F44F-6002-4B9D-8182-8679E7564F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13475" y="4856163"/>
            <a:ext cx="289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>
              <a:defRPr/>
            </a:pPr>
            <a:fld id="{2F3628E7-E203-449B-8CD0-7B1555E601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/>
          <p:cNvSpPr>
            <a:spLocks noGrp="1"/>
          </p:cNvSpPr>
          <p:nvPr>
            <p:ph type="ctrTitle" idx="4294967295"/>
          </p:nvPr>
        </p:nvSpPr>
        <p:spPr>
          <a:xfrm>
            <a:off x="2571750" y="2027238"/>
            <a:ext cx="5448300" cy="1046162"/>
          </a:xfrm>
        </p:spPr>
        <p:txBody>
          <a:bodyPr/>
          <a:lstStyle/>
          <a:p>
            <a:pPr eaLnBrk="1" hangingPunct="1"/>
            <a:r>
              <a:rPr lang="zh-CN" altLang="en-US" sz="400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sz="4000">
              <a:solidFill>
                <a:srgbClr val="003366"/>
              </a:solidFill>
            </a:endParaRPr>
          </a:p>
        </p:txBody>
      </p:sp>
      <p:sp>
        <p:nvSpPr>
          <p:cNvPr id="68611" name="副标题 2"/>
          <p:cNvSpPr>
            <a:spLocks noGrp="1"/>
          </p:cNvSpPr>
          <p:nvPr>
            <p:ph type="subTitle" idx="4294967295"/>
          </p:nvPr>
        </p:nvSpPr>
        <p:spPr>
          <a:xfrm>
            <a:off x="2428875" y="3630613"/>
            <a:ext cx="4914900" cy="10144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CN" altLang="en-US" sz="2800" b="1">
                <a:solidFill>
                  <a:srgbClr val="003366"/>
                </a:solidFill>
                <a:latin typeface="微软雅黑" pitchFamily="34" charset="-122"/>
              </a:rPr>
              <a:t>王宇新</a:t>
            </a:r>
          </a:p>
          <a:p>
            <a:pPr marL="0" indent="0" algn="ctr" eaLnBrk="1" hangingPunct="1">
              <a:buFontTx/>
              <a:buNone/>
            </a:pPr>
            <a:r>
              <a:rPr lang="zh-CN" altLang="en-US" sz="2800" b="1">
                <a:solidFill>
                  <a:srgbClr val="003366"/>
                </a:solidFill>
                <a:latin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2"/>
          <p:cNvSpPr>
            <a:spLocks noChangeArrowheads="1"/>
          </p:cNvSpPr>
          <p:nvPr/>
        </p:nvSpPr>
        <p:spPr bwMode="auto">
          <a:xfrm>
            <a:off x="500063" y="1511300"/>
            <a:ext cx="52149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  <a:t>第四章    应用层协议</a:t>
            </a:r>
            <a:b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</a:br>
            <a: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  <a:t>与应用系统设计方法 </a:t>
            </a:r>
            <a:endParaRPr lang="en-US" altLang="zh-CN" u="none">
              <a:solidFill>
                <a:srgbClr val="194D19"/>
              </a:solidFill>
              <a:latin typeface="华文新魏" pitchFamily="2" charset="-122"/>
            </a:endParaRPr>
          </a:p>
          <a:p>
            <a:pPr algn="ctr"/>
            <a:endParaRPr lang="en-US" altLang="zh-CN" sz="1400" u="none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u="none">
                <a:solidFill>
                  <a:srgbClr val="002060"/>
                </a:solidFill>
              </a:rPr>
              <a:t>第七节 </a:t>
            </a:r>
            <a:r>
              <a:rPr lang="en-US" altLang="zh-CN" sz="2400" u="none">
                <a:solidFill>
                  <a:srgbClr val="002060"/>
                </a:solidFill>
              </a:rPr>
              <a:t>FTP</a:t>
            </a:r>
            <a:r>
              <a:rPr lang="zh-CN" altLang="en-US" sz="2400" u="none">
                <a:solidFill>
                  <a:srgbClr val="002060"/>
                </a:solidFill>
              </a:rPr>
              <a:t>服务与协议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835025"/>
            <a:ext cx="2700338" cy="585788"/>
          </a:xfrm>
        </p:spPr>
        <p:txBody>
          <a:bodyPr/>
          <a:lstStyle/>
          <a:p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文件传输服务</a:t>
            </a:r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FTP</a:t>
            </a:r>
            <a:endParaRPr lang="zh-CN" altLang="en-US" sz="2400">
              <a:solidFill>
                <a:srgbClr val="007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58925"/>
            <a:ext cx="6357937" cy="2886075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altLang="zh-CN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FTP (File Transfer Protocol)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</a:rPr>
              <a:t>FTP 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</a:rPr>
              <a:t>提供文件传送的一些基本服务，使用 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</a:rPr>
              <a:t>TCP 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</a:rPr>
              <a:t>可靠的运输服务。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</a:rPr>
              <a:t>FTP 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</a:rPr>
              <a:t>的主要功能是减少或消除在不同操作系统下处理文件的不兼容性。</a:t>
            </a:r>
          </a:p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</a:rPr>
              <a:t>FTP 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</a:rPr>
              <a:t>使用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客户</a:t>
            </a:r>
            <a:r>
              <a:rPr lang="en-US" altLang="zh-CN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服务器方式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</a:rPr>
              <a:t>。</a:t>
            </a:r>
            <a:endParaRPr lang="zh-CN" altLang="en-US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26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26630" name="Object 1"/>
          <p:cNvGraphicFramePr>
            <a:graphicFrameLocks noChangeAspect="1"/>
          </p:cNvGraphicFramePr>
          <p:nvPr/>
        </p:nvGraphicFramePr>
        <p:xfrm>
          <a:off x="36513" y="1566863"/>
          <a:ext cx="7056437" cy="3165475"/>
        </p:xfrm>
        <a:graphic>
          <a:graphicData uri="http://schemas.openxmlformats.org/presentationml/2006/ole">
            <p:oleObj spid="_x0000_s26630" name="Visio" r:id="rId4" imgW="4865751" imgH="2182368" progId="Visio.Drawing.11">
              <p:embed/>
            </p:oleObj>
          </a:graphicData>
        </a:graphic>
      </p:graphicFrame>
      <p:sp>
        <p:nvSpPr>
          <p:cNvPr id="26635" name="内容占位符 7"/>
          <p:cNvSpPr>
            <a:spLocks noGrp="1"/>
          </p:cNvSpPr>
          <p:nvPr>
            <p:ph idx="4294967295"/>
          </p:nvPr>
        </p:nvSpPr>
        <p:spPr>
          <a:xfrm>
            <a:off x="395288" y="773113"/>
            <a:ext cx="3960812" cy="528637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一、</a:t>
            </a:r>
            <a:r>
              <a:rPr lang="en-US" altLang="zh-CN" b="1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FTP</a:t>
            </a:r>
            <a:r>
              <a:rPr lang="zh-CN" altLang="en-US" b="1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协议工作模型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 idx="4294967295"/>
          </p:nvPr>
        </p:nvSpPr>
        <p:spPr>
          <a:xfrm>
            <a:off x="539750" y="806450"/>
            <a:ext cx="5545138" cy="614363"/>
          </a:xfrm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FTP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协议的特点：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27652" name="内容占位符 2"/>
          <p:cNvSpPr>
            <a:spLocks/>
          </p:cNvSpPr>
          <p:nvPr/>
        </p:nvSpPr>
        <p:spPr bwMode="auto">
          <a:xfrm>
            <a:off x="468313" y="1492250"/>
            <a:ext cx="59769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000" b="0" u="none">
                <a:solidFill>
                  <a:srgbClr val="1A3868"/>
                </a:solidFill>
              </a:rPr>
              <a:t>客户</a:t>
            </a:r>
            <a:r>
              <a:rPr lang="en-US" altLang="zh-CN" sz="2000" b="0" u="none">
                <a:solidFill>
                  <a:srgbClr val="1A3868"/>
                </a:solidFill>
              </a:rPr>
              <a:t>/</a:t>
            </a:r>
            <a:r>
              <a:rPr lang="zh-CN" altLang="en-US" sz="2000" b="0" u="none">
                <a:solidFill>
                  <a:srgbClr val="1A3868"/>
                </a:solidFill>
              </a:rPr>
              <a:t>服务器模式；</a:t>
            </a:r>
          </a:p>
          <a:p>
            <a:pPr marL="263525" indent="-263525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000" b="0" u="none">
                <a:solidFill>
                  <a:srgbClr val="1A3868"/>
                </a:solidFill>
              </a:rPr>
              <a:t>两个主要的工作进程：控制进程、数据进程；</a:t>
            </a:r>
          </a:p>
          <a:p>
            <a:pPr marL="263525" indent="-263525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000" b="0" u="none">
                <a:solidFill>
                  <a:srgbClr val="1A3868"/>
                </a:solidFill>
              </a:rPr>
              <a:t>两个并行的</a:t>
            </a:r>
            <a:r>
              <a:rPr lang="en-US" altLang="zh-CN" sz="2000" b="0" u="none">
                <a:solidFill>
                  <a:srgbClr val="1A3868"/>
                </a:solidFill>
              </a:rPr>
              <a:t>TCP</a:t>
            </a:r>
            <a:r>
              <a:rPr lang="zh-CN" altLang="en-US" sz="2000" b="0" u="none">
                <a:solidFill>
                  <a:srgbClr val="1A3868"/>
                </a:solidFill>
              </a:rPr>
              <a:t>连接：控制连接、数据连接；</a:t>
            </a:r>
          </a:p>
          <a:p>
            <a:pPr marL="263525" indent="-263525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000" b="0" u="none">
                <a:solidFill>
                  <a:srgbClr val="1A3868"/>
                </a:solidFill>
              </a:rPr>
              <a:t>两个熟知端口号：</a:t>
            </a:r>
            <a:r>
              <a:rPr lang="en-US" altLang="zh-CN" sz="2000" b="0" u="none">
                <a:solidFill>
                  <a:srgbClr val="1A3868"/>
                </a:solidFill>
              </a:rPr>
              <a:t>21</a:t>
            </a:r>
            <a:r>
              <a:rPr lang="zh-CN" altLang="en-US" sz="2000" b="0" u="none">
                <a:solidFill>
                  <a:srgbClr val="1A3868"/>
                </a:solidFill>
              </a:rPr>
              <a:t>、</a:t>
            </a:r>
            <a:r>
              <a:rPr lang="en-US" altLang="zh-CN" sz="2000" b="0" u="none">
                <a:solidFill>
                  <a:srgbClr val="1A3868"/>
                </a:solidFill>
              </a:rPr>
              <a:t>20</a:t>
            </a:r>
            <a:r>
              <a:rPr lang="zh-CN" altLang="en-US" sz="2000" b="0" u="none">
                <a:solidFill>
                  <a:srgbClr val="1A3868"/>
                </a:solidFill>
              </a:rPr>
              <a:t>；</a:t>
            </a:r>
          </a:p>
          <a:p>
            <a:pPr marL="263525" indent="-263525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000" b="0" u="none">
                <a:solidFill>
                  <a:srgbClr val="1A3868"/>
                </a:solidFill>
              </a:rPr>
              <a:t>执行过程的</a:t>
            </a:r>
            <a:r>
              <a:rPr lang="en-US" altLang="zh-CN" sz="2000" b="0" u="none">
                <a:solidFill>
                  <a:srgbClr val="1A3868"/>
                </a:solidFill>
              </a:rPr>
              <a:t>5</a:t>
            </a:r>
            <a:r>
              <a:rPr lang="zh-CN" altLang="en-US" sz="2000" b="0" u="none">
                <a:solidFill>
                  <a:srgbClr val="1A3868"/>
                </a:solidFill>
              </a:rPr>
              <a:t>个步骤：</a:t>
            </a:r>
          </a:p>
          <a:p>
            <a:pPr marL="820738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000" b="0" u="none">
                <a:solidFill>
                  <a:srgbClr val="1A3868"/>
                </a:solidFill>
              </a:rPr>
              <a:t>1</a:t>
            </a:r>
            <a:r>
              <a:rPr lang="zh-CN" altLang="en-US" sz="2000" b="0" u="none">
                <a:solidFill>
                  <a:srgbClr val="1A3868"/>
                </a:solidFill>
              </a:rPr>
              <a:t>）建立控制连接；</a:t>
            </a:r>
            <a:r>
              <a:rPr lang="en-US" altLang="zh-CN" sz="2000" b="0" u="none">
                <a:solidFill>
                  <a:srgbClr val="1A3868"/>
                </a:solidFill>
              </a:rPr>
              <a:t>2</a:t>
            </a:r>
            <a:r>
              <a:rPr lang="zh-CN" altLang="en-US" sz="2000" b="0" u="none">
                <a:solidFill>
                  <a:srgbClr val="1A3868"/>
                </a:solidFill>
              </a:rPr>
              <a:t>）建立数据连接</a:t>
            </a:r>
          </a:p>
          <a:p>
            <a:pPr marL="820738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000" b="0" u="none">
                <a:solidFill>
                  <a:srgbClr val="1A3868"/>
                </a:solidFill>
              </a:rPr>
              <a:t>3</a:t>
            </a:r>
            <a:r>
              <a:rPr lang="zh-CN" altLang="en-US" sz="2000" b="0" u="none">
                <a:solidFill>
                  <a:srgbClr val="1A3868"/>
                </a:solidFill>
              </a:rPr>
              <a:t>）数据传输</a:t>
            </a:r>
          </a:p>
          <a:p>
            <a:pPr marL="820738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000" b="0" u="none">
                <a:solidFill>
                  <a:srgbClr val="1A3868"/>
                </a:solidFill>
              </a:rPr>
              <a:t>4</a:t>
            </a:r>
            <a:r>
              <a:rPr lang="zh-CN" altLang="en-US" sz="2000" b="0" u="none">
                <a:solidFill>
                  <a:srgbClr val="1A3868"/>
                </a:solidFill>
              </a:rPr>
              <a:t>）释放数据连接；</a:t>
            </a:r>
            <a:r>
              <a:rPr lang="en-US" altLang="zh-CN" sz="2000" b="0" u="none">
                <a:solidFill>
                  <a:srgbClr val="1A3868"/>
                </a:solidFill>
              </a:rPr>
              <a:t>5</a:t>
            </a:r>
            <a:r>
              <a:rPr lang="zh-CN" altLang="en-US" sz="2000" b="0" u="none">
                <a:solidFill>
                  <a:srgbClr val="1A3868"/>
                </a:solidFill>
              </a:rPr>
              <a:t>）释放控制连接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76350"/>
            <a:ext cx="6408737" cy="3671888"/>
          </a:xfrm>
        </p:spPr>
        <p:txBody>
          <a:bodyPr/>
          <a:lstStyle/>
          <a:p>
            <a:pPr marL="180975" indent="-180975">
              <a:lnSpc>
                <a:spcPct val="115000"/>
              </a:lnSpc>
              <a:buFontTx/>
              <a:buAutoNum type="arabicPeriod"/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客户的身份认证后，双方协商数据交换参数。</a:t>
            </a:r>
          </a:p>
          <a:p>
            <a:pPr marL="180975" indent="-180975">
              <a:lnSpc>
                <a:spcPct val="115000"/>
              </a:lnSpc>
              <a:buFontTx/>
              <a:buAutoNum type="arabicPeriod"/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服务器主进程监听客户端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控制进程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的连接请求，与对方建立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控制连接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，接收并执行用户进程的命令，给出执行结果的应答，同时建立服务器数据传输进程。</a:t>
            </a:r>
          </a:p>
          <a:p>
            <a:pPr marL="180975" indent="-180975">
              <a:lnSpc>
                <a:spcPct val="115000"/>
              </a:lnSpc>
              <a:buFontTx/>
              <a:buAutoNum type="arabicPeriod"/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客户端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数据传输进程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监听服务器数据传输进程的连接要求，与之建立</a:t>
            </a:r>
            <a:r>
              <a:rPr lang="zh-CN" alt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数据连接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，完成文件传送后关闭数据连接。</a:t>
            </a:r>
          </a:p>
          <a:p>
            <a:pPr marL="180975" indent="-180975">
              <a:lnSpc>
                <a:spcPct val="115000"/>
              </a:lnSpc>
              <a:buFontTx/>
              <a:buAutoNum type="arabicPeriod"/>
            </a:pP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在服务器接收到客户端的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close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命令后关闭与客户端的控制连接，接收到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exit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命令后结束此次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FTP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会话。 </a:t>
            </a:r>
          </a:p>
        </p:txBody>
      </p:sp>
      <p:sp>
        <p:nvSpPr>
          <p:cNvPr id="76804" name="标题 1"/>
          <p:cNvSpPr>
            <a:spLocks/>
          </p:cNvSpPr>
          <p:nvPr/>
        </p:nvSpPr>
        <p:spPr bwMode="auto">
          <a:xfrm>
            <a:off x="323850" y="628650"/>
            <a:ext cx="55451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400" u="none">
                <a:solidFill>
                  <a:srgbClr val="007D7A"/>
                </a:solidFill>
              </a:rPr>
              <a:t>FTP</a:t>
            </a:r>
            <a:r>
              <a:rPr lang="zh-CN" altLang="en-US" sz="2400" u="none">
                <a:solidFill>
                  <a:srgbClr val="007D7A"/>
                </a:solidFill>
              </a:rPr>
              <a:t>会话过程：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 idx="4294967295"/>
          </p:nvPr>
        </p:nvSpPr>
        <p:spPr>
          <a:xfrm>
            <a:off x="395288" y="733425"/>
            <a:ext cx="5113337" cy="614363"/>
          </a:xfrm>
        </p:spPr>
        <p:txBody>
          <a:bodyPr/>
          <a:lstStyle/>
          <a:p>
            <a:pPr algn="l"/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二、</a:t>
            </a:r>
            <a:r>
              <a:rPr lang="en-US" altLang="zh-CN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FTP</a:t>
            </a:r>
            <a:r>
              <a:rPr lang="zh-CN" altLang="en-US" sz="240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主要命令与协议执行过程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4294967295"/>
          </p:nvPr>
        </p:nvSpPr>
        <p:spPr>
          <a:xfrm>
            <a:off x="250825" y="1554163"/>
            <a:ext cx="6265863" cy="29622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RFC959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定义的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FTP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控制命令主要有：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USER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：向服务器端发送用户名；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PASS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：向服务器端发送用户口令；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：向服务器端请求发送当前目录的文件列表；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RETR(filename)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：从服务器端当前目录检索文件；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STOR(filename)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：将客户主机的一个文件存储到</a:t>
            </a: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FTP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服务器。</a:t>
            </a: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/>
          </p:cNvSpPr>
          <p:nvPr>
            <p:ph idx="4294967295"/>
          </p:nvPr>
        </p:nvSpPr>
        <p:spPr>
          <a:xfrm>
            <a:off x="395288" y="1204913"/>
            <a:ext cx="5832475" cy="3311525"/>
          </a:xfrm>
        </p:spPr>
        <p:txBody>
          <a:bodyPr/>
          <a:lstStyle/>
          <a:p>
            <a:pPr>
              <a:spcAft>
                <a:spcPct val="20000"/>
              </a:spcAft>
              <a:buFontTx/>
              <a:buNone/>
            </a:pPr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RFC959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定义的应答主要有：</a:t>
            </a:r>
            <a:endParaRPr lang="en-US" altLang="zh-CN" sz="200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：数据连接正确，准备传输文件；</a:t>
            </a:r>
          </a:p>
          <a:p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：数据连接即将打开；</a:t>
            </a:r>
          </a:p>
          <a:p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220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：服务就绪；</a:t>
            </a:r>
          </a:p>
          <a:p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221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：服务关闭；</a:t>
            </a:r>
          </a:p>
          <a:p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：关闭数据连接；</a:t>
            </a:r>
          </a:p>
          <a:p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230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：用户注册完成；</a:t>
            </a:r>
          </a:p>
          <a:p>
            <a:r>
              <a:rPr lang="en-US" altLang="zh-CN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331</a:t>
            </a:r>
            <a:r>
              <a:rPr lang="zh-CN" altLang="en-US" sz="200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：用户名正确，需要传输用户口令。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30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30726" name="Object 10"/>
          <p:cNvGraphicFramePr>
            <a:graphicFrameLocks noChangeAspect="1"/>
          </p:cNvGraphicFramePr>
          <p:nvPr/>
        </p:nvGraphicFramePr>
        <p:xfrm>
          <a:off x="250825" y="700088"/>
          <a:ext cx="6192838" cy="4365625"/>
        </p:xfrm>
        <a:graphic>
          <a:graphicData uri="http://schemas.openxmlformats.org/presentationml/2006/ole">
            <p:oleObj spid="_x0000_s30726" name="Visio" r:id="rId4" imgW="5737479" imgH="4627626" progId="Visio.Drawing.11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651500" y="1924050"/>
            <a:ext cx="6492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altLang="zh-CN" sz="2000" b="0" u="none">
                <a:solidFill>
                  <a:srgbClr val="1A3868"/>
                </a:solidFill>
              </a:rPr>
              <a:t>FTP</a:t>
            </a:r>
            <a:r>
              <a:rPr lang="zh-CN" altLang="en-US" sz="2000" b="0" u="none">
                <a:solidFill>
                  <a:srgbClr val="1A3868"/>
                </a:solidFill>
              </a:rPr>
              <a:t>协议执行过程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6比9模版">
  <a:themeElements>
    <a:clrScheme name="1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16比9模版">
  <a:themeElements>
    <a:clrScheme name="2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2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2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16比9模版">
  <a:themeElements>
    <a:clrScheme name="3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3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3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16比9模版</Template>
  <TotalTime>8480</TotalTime>
  <Words>1062</Words>
  <Application>Microsoft Office PowerPoint</Application>
  <PresentationFormat>自定义</PresentationFormat>
  <Paragraphs>52</Paragraphs>
  <Slides>9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Times New Roman</vt:lpstr>
      <vt:lpstr>微软雅黑</vt:lpstr>
      <vt:lpstr>Arial</vt:lpstr>
      <vt:lpstr>Constantia</vt:lpstr>
      <vt:lpstr>宋体</vt:lpstr>
      <vt:lpstr>华文新魏</vt:lpstr>
      <vt:lpstr>Copperplate Gothic Bold</vt:lpstr>
      <vt:lpstr>Gulim</vt:lpstr>
      <vt:lpstr>华文楷体</vt:lpstr>
      <vt:lpstr>1_16比9模版</vt:lpstr>
      <vt:lpstr>2_16比9模版</vt:lpstr>
      <vt:lpstr>3_16比9模版</vt:lpstr>
      <vt:lpstr>Microsoft Visio 绘图</vt:lpstr>
      <vt:lpstr>计算机网络技术</vt:lpstr>
      <vt:lpstr>幻灯片 2</vt:lpstr>
      <vt:lpstr>文件传输服务FTP</vt:lpstr>
      <vt:lpstr>幻灯片 4</vt:lpstr>
      <vt:lpstr>FTP协议的特点：</vt:lpstr>
      <vt:lpstr>幻灯片 6</vt:lpstr>
      <vt:lpstr>二、FTP主要命令与协议执行过程</vt:lpstr>
      <vt:lpstr>幻灯片 8</vt:lpstr>
      <vt:lpstr>幻灯片 9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WYX</cp:lastModifiedBy>
  <cp:revision>1033</cp:revision>
  <cp:lastPrinted>1999-06-03T07:41:47Z</cp:lastPrinted>
  <dcterms:created xsi:type="dcterms:W3CDTF">1999-05-31T06:37:31Z</dcterms:created>
  <dcterms:modified xsi:type="dcterms:W3CDTF">2014-05-05T07:42:39Z</dcterms:modified>
</cp:coreProperties>
</file>